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5" r:id="rId6"/>
    <p:sldId id="267" r:id="rId7"/>
    <p:sldId id="274" r:id="rId8"/>
    <p:sldId id="294" r:id="rId9"/>
    <p:sldId id="278" r:id="rId10"/>
    <p:sldId id="296" r:id="rId11"/>
    <p:sldId id="297" r:id="rId12"/>
    <p:sldId id="298" r:id="rId13"/>
    <p:sldId id="299" r:id="rId14"/>
    <p:sldId id="275" r:id="rId15"/>
    <p:sldId id="291" r:id="rId16"/>
    <p:sldId id="292" r:id="rId17"/>
    <p:sldId id="258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84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FE082-95D0-4FBD-9304-B37F155EF27A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238A5050-A59D-4D60-9B62-60F00DC0342C}">
      <dgm:prSet phldrT="[텍스트]" custT="1"/>
      <dgm:spPr/>
      <dgm:t>
        <a:bodyPr/>
        <a:lstStyle/>
        <a:p>
          <a:pPr latinLnBrk="1"/>
          <a:r>
            <a:rPr lang="en-US" altLang="ko-KR" sz="2400" b="1" dirty="0"/>
            <a:t>Randomization</a:t>
          </a:r>
        </a:p>
        <a:p>
          <a:pPr latinLnBrk="1"/>
          <a:r>
            <a:rPr lang="en-US" altLang="ko-KR" sz="1600" b="1" dirty="0"/>
            <a:t>ICD eligible patients (primary and secondary prevention)</a:t>
          </a:r>
          <a:endParaRPr lang="ko-KR" altLang="en-US" sz="1800" dirty="0"/>
        </a:p>
      </dgm:t>
    </dgm:pt>
    <dgm:pt modelId="{E7F40F83-3F05-4C6F-A27D-3D35544F8B35}" type="parTrans" cxnId="{E10927A0-E7BD-4EB5-B478-19A166CFC1D8}">
      <dgm:prSet/>
      <dgm:spPr/>
      <dgm:t>
        <a:bodyPr/>
        <a:lstStyle/>
        <a:p>
          <a:pPr latinLnBrk="1"/>
          <a:endParaRPr lang="ko-KR" altLang="en-US"/>
        </a:p>
      </dgm:t>
    </dgm:pt>
    <dgm:pt modelId="{A00E683D-0C60-487D-A422-772810B8884C}" type="sibTrans" cxnId="{E10927A0-E7BD-4EB5-B478-19A166CFC1D8}">
      <dgm:prSet/>
      <dgm:spPr/>
      <dgm:t>
        <a:bodyPr/>
        <a:lstStyle/>
        <a:p>
          <a:pPr latinLnBrk="1"/>
          <a:endParaRPr lang="ko-KR" altLang="en-US"/>
        </a:p>
      </dgm:t>
    </dgm:pt>
    <dgm:pt modelId="{5E2DD581-B7F2-4B16-B5C7-14F677EF9EA3}">
      <dgm:prSet phldrT="[텍스트]" custT="1"/>
      <dgm:spPr/>
      <dgm:t>
        <a:bodyPr/>
        <a:lstStyle/>
        <a:p>
          <a:pPr latinLnBrk="1"/>
          <a:r>
            <a:rPr lang="en-US" altLang="ko-KR" sz="2400" b="1" dirty="0"/>
            <a:t>Intervention (n=948)</a:t>
          </a:r>
        </a:p>
        <a:p>
          <a:pPr latinLnBrk="1"/>
          <a:r>
            <a:rPr lang="en-US" altLang="ko-KR" sz="1500" dirty="0"/>
            <a:t>VT zone (150~187 bpm): monitor</a:t>
          </a:r>
        </a:p>
        <a:p>
          <a:pPr latinLnBrk="1"/>
          <a:r>
            <a:rPr lang="en-US" altLang="ko-KR" sz="1500" dirty="0"/>
            <a:t>VF zone (≥188 bpm): </a:t>
          </a:r>
          <a:r>
            <a:rPr lang="en-US" altLang="ko-KR" sz="1500" dirty="0">
              <a:solidFill>
                <a:srgbClr val="FF0000"/>
              </a:solidFill>
            </a:rPr>
            <a:t>30/40</a:t>
          </a:r>
          <a:r>
            <a:rPr lang="en-US" altLang="ko-KR" sz="1500" dirty="0"/>
            <a:t> intervals</a:t>
          </a:r>
        </a:p>
        <a:p>
          <a:pPr latinLnBrk="1"/>
          <a:r>
            <a:rPr lang="en-US" altLang="ko-KR" sz="1500" dirty="0"/>
            <a:t>ATP + Shock</a:t>
          </a:r>
        </a:p>
      </dgm:t>
    </dgm:pt>
    <dgm:pt modelId="{544FE4D9-CA5F-4902-BB9F-5020F0059B7D}" type="parTrans" cxnId="{2F331E27-1C76-41CE-A9C4-6F7216D56977}">
      <dgm:prSet/>
      <dgm:spPr/>
      <dgm:t>
        <a:bodyPr/>
        <a:lstStyle/>
        <a:p>
          <a:pPr latinLnBrk="1"/>
          <a:endParaRPr lang="ko-KR" altLang="en-US"/>
        </a:p>
      </dgm:t>
    </dgm:pt>
    <dgm:pt modelId="{ED933E61-F621-4D36-BDE4-04C25B431D38}" type="sibTrans" cxnId="{2F331E27-1C76-41CE-A9C4-6F7216D56977}">
      <dgm:prSet/>
      <dgm:spPr/>
      <dgm:t>
        <a:bodyPr/>
        <a:lstStyle/>
        <a:p>
          <a:pPr latinLnBrk="1"/>
          <a:endParaRPr lang="ko-KR" altLang="en-US"/>
        </a:p>
      </dgm:t>
    </dgm:pt>
    <dgm:pt modelId="{7883FE6D-070B-4CF9-B298-9B8112C6C380}">
      <dgm:prSet phldrT="[텍스트]" custT="1"/>
      <dgm:spPr/>
      <dgm:t>
        <a:bodyPr/>
        <a:lstStyle/>
        <a:p>
          <a:pPr latinLnBrk="1"/>
          <a:r>
            <a:rPr lang="en-US" altLang="ko-KR" sz="2400" b="1" dirty="0"/>
            <a:t>Control (n=954)</a:t>
          </a:r>
        </a:p>
        <a:p>
          <a:pPr latinLnBrk="1"/>
          <a:r>
            <a:rPr lang="en-US" altLang="ko-KR" sz="1500" dirty="0"/>
            <a:t>VT zone (150-187 bpm): monitor</a:t>
          </a:r>
        </a:p>
        <a:p>
          <a:pPr latinLnBrk="1"/>
          <a:r>
            <a:rPr lang="en-US" altLang="ko-KR" sz="1500" dirty="0"/>
            <a:t>VF zone (≥188 bpm): </a:t>
          </a:r>
          <a:r>
            <a:rPr lang="en-US" altLang="ko-KR" sz="1500" dirty="0">
              <a:solidFill>
                <a:srgbClr val="FF0000"/>
              </a:solidFill>
            </a:rPr>
            <a:t>18/24</a:t>
          </a:r>
          <a:r>
            <a:rPr lang="en-US" altLang="ko-KR" sz="1500" dirty="0"/>
            <a:t> intervals</a:t>
          </a:r>
        </a:p>
        <a:p>
          <a:pPr latinLnBrk="1"/>
          <a:r>
            <a:rPr lang="en-US" altLang="ko-KR" sz="1500" dirty="0"/>
            <a:t>ATP + Shock</a:t>
          </a:r>
          <a:endParaRPr lang="ko-KR" altLang="en-US" sz="1500" dirty="0"/>
        </a:p>
      </dgm:t>
    </dgm:pt>
    <dgm:pt modelId="{4FA12804-5E36-467F-9A67-75A32B1FAD71}" type="parTrans" cxnId="{550B0DD8-8D23-42D5-905F-9B0E43F1B649}">
      <dgm:prSet/>
      <dgm:spPr/>
      <dgm:t>
        <a:bodyPr/>
        <a:lstStyle/>
        <a:p>
          <a:pPr latinLnBrk="1"/>
          <a:endParaRPr lang="ko-KR" altLang="en-US"/>
        </a:p>
      </dgm:t>
    </dgm:pt>
    <dgm:pt modelId="{29E6AE02-8E78-440A-AE96-44B3121001A9}" type="sibTrans" cxnId="{550B0DD8-8D23-42D5-905F-9B0E43F1B649}">
      <dgm:prSet/>
      <dgm:spPr/>
      <dgm:t>
        <a:bodyPr/>
        <a:lstStyle/>
        <a:p>
          <a:pPr latinLnBrk="1"/>
          <a:endParaRPr lang="ko-KR" altLang="en-US"/>
        </a:p>
      </dgm:t>
    </dgm:pt>
    <dgm:pt modelId="{536F5583-747C-49B3-8C08-1A87977DC223}" type="pres">
      <dgm:prSet presAssocID="{D3FFE082-95D0-4FBD-9304-B37F155EF2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53D060-39EB-41DF-A005-9D097D1A062A}" type="pres">
      <dgm:prSet presAssocID="{238A5050-A59D-4D60-9B62-60F00DC0342C}" presName="hierRoot1" presStyleCnt="0">
        <dgm:presLayoutVars>
          <dgm:hierBranch val="init"/>
        </dgm:presLayoutVars>
      </dgm:prSet>
      <dgm:spPr/>
    </dgm:pt>
    <dgm:pt modelId="{630A06CC-D2E1-4462-ABC3-C0A519CE8C63}" type="pres">
      <dgm:prSet presAssocID="{238A5050-A59D-4D60-9B62-60F00DC0342C}" presName="rootComposite1" presStyleCnt="0"/>
      <dgm:spPr/>
    </dgm:pt>
    <dgm:pt modelId="{FEB84F1E-4076-4E0E-93A1-691468EA9D28}" type="pres">
      <dgm:prSet presAssocID="{238A5050-A59D-4D60-9B62-60F00DC0342C}" presName="rootText1" presStyleLbl="node0" presStyleIdx="0" presStyleCnt="1" custScaleX="139156">
        <dgm:presLayoutVars>
          <dgm:chPref val="3"/>
        </dgm:presLayoutVars>
      </dgm:prSet>
      <dgm:spPr/>
    </dgm:pt>
    <dgm:pt modelId="{82A9948E-C64D-4B47-A961-3A0E648A1BB5}" type="pres">
      <dgm:prSet presAssocID="{238A5050-A59D-4D60-9B62-60F00DC0342C}" presName="rootConnector1" presStyleLbl="node1" presStyleIdx="0" presStyleCnt="0"/>
      <dgm:spPr/>
    </dgm:pt>
    <dgm:pt modelId="{C0F51863-6C51-453F-AAE0-57227B21D7AC}" type="pres">
      <dgm:prSet presAssocID="{238A5050-A59D-4D60-9B62-60F00DC0342C}" presName="hierChild2" presStyleCnt="0"/>
      <dgm:spPr/>
    </dgm:pt>
    <dgm:pt modelId="{5DEB4340-C4F2-4FB9-8743-FEA56D7A11C8}" type="pres">
      <dgm:prSet presAssocID="{544FE4D9-CA5F-4902-BB9F-5020F0059B7D}" presName="Name37" presStyleLbl="parChTrans1D2" presStyleIdx="0" presStyleCnt="2"/>
      <dgm:spPr/>
    </dgm:pt>
    <dgm:pt modelId="{2439BF59-888F-4EB7-99DE-0D63CBDBAC91}" type="pres">
      <dgm:prSet presAssocID="{5E2DD581-B7F2-4B16-B5C7-14F677EF9EA3}" presName="hierRoot2" presStyleCnt="0">
        <dgm:presLayoutVars>
          <dgm:hierBranch val="init"/>
        </dgm:presLayoutVars>
      </dgm:prSet>
      <dgm:spPr/>
    </dgm:pt>
    <dgm:pt modelId="{F3A2B72B-31D4-48FA-8FEE-6F63FCD06846}" type="pres">
      <dgm:prSet presAssocID="{5E2DD581-B7F2-4B16-B5C7-14F677EF9EA3}" presName="rootComposite" presStyleCnt="0"/>
      <dgm:spPr/>
    </dgm:pt>
    <dgm:pt modelId="{CDC22368-216F-48E5-A634-15E7EA65EFDC}" type="pres">
      <dgm:prSet presAssocID="{5E2DD581-B7F2-4B16-B5C7-14F677EF9EA3}" presName="rootText" presStyleLbl="node2" presStyleIdx="0" presStyleCnt="2" custScaleY="126383">
        <dgm:presLayoutVars>
          <dgm:chPref val="3"/>
        </dgm:presLayoutVars>
      </dgm:prSet>
      <dgm:spPr/>
    </dgm:pt>
    <dgm:pt modelId="{476E525F-D695-4A39-985E-8E51F92A90DF}" type="pres">
      <dgm:prSet presAssocID="{5E2DD581-B7F2-4B16-B5C7-14F677EF9EA3}" presName="rootConnector" presStyleLbl="node2" presStyleIdx="0" presStyleCnt="2"/>
      <dgm:spPr/>
    </dgm:pt>
    <dgm:pt modelId="{29F1AF06-CBA9-4614-AA09-FEB513A6F77A}" type="pres">
      <dgm:prSet presAssocID="{5E2DD581-B7F2-4B16-B5C7-14F677EF9EA3}" presName="hierChild4" presStyleCnt="0"/>
      <dgm:spPr/>
    </dgm:pt>
    <dgm:pt modelId="{248473C6-AF22-4C4E-8551-46BCF6BC9915}" type="pres">
      <dgm:prSet presAssocID="{5E2DD581-B7F2-4B16-B5C7-14F677EF9EA3}" presName="hierChild5" presStyleCnt="0"/>
      <dgm:spPr/>
    </dgm:pt>
    <dgm:pt modelId="{5708EDA5-9BBA-474F-B117-3E00E055785C}" type="pres">
      <dgm:prSet presAssocID="{4FA12804-5E36-467F-9A67-75A32B1FAD71}" presName="Name37" presStyleLbl="parChTrans1D2" presStyleIdx="1" presStyleCnt="2"/>
      <dgm:spPr/>
    </dgm:pt>
    <dgm:pt modelId="{FB6DE507-6437-4BF5-967A-F302EBBA219A}" type="pres">
      <dgm:prSet presAssocID="{7883FE6D-070B-4CF9-B298-9B8112C6C380}" presName="hierRoot2" presStyleCnt="0">
        <dgm:presLayoutVars>
          <dgm:hierBranch val="init"/>
        </dgm:presLayoutVars>
      </dgm:prSet>
      <dgm:spPr/>
    </dgm:pt>
    <dgm:pt modelId="{8503BFCF-17D9-47A9-88AC-2E706F0D05EF}" type="pres">
      <dgm:prSet presAssocID="{7883FE6D-070B-4CF9-B298-9B8112C6C380}" presName="rootComposite" presStyleCnt="0"/>
      <dgm:spPr/>
    </dgm:pt>
    <dgm:pt modelId="{433487F2-522E-48D0-9619-BD30A44A701B}" type="pres">
      <dgm:prSet presAssocID="{7883FE6D-070B-4CF9-B298-9B8112C6C380}" presName="rootText" presStyleLbl="node2" presStyleIdx="1" presStyleCnt="2" custScaleY="126582">
        <dgm:presLayoutVars>
          <dgm:chPref val="3"/>
        </dgm:presLayoutVars>
      </dgm:prSet>
      <dgm:spPr/>
    </dgm:pt>
    <dgm:pt modelId="{EDC29C0F-CD6C-485F-8FEE-858770D0AEA9}" type="pres">
      <dgm:prSet presAssocID="{7883FE6D-070B-4CF9-B298-9B8112C6C380}" presName="rootConnector" presStyleLbl="node2" presStyleIdx="1" presStyleCnt="2"/>
      <dgm:spPr/>
    </dgm:pt>
    <dgm:pt modelId="{38F86CCB-00A4-425B-A6FB-23F5596AEDC4}" type="pres">
      <dgm:prSet presAssocID="{7883FE6D-070B-4CF9-B298-9B8112C6C380}" presName="hierChild4" presStyleCnt="0"/>
      <dgm:spPr/>
    </dgm:pt>
    <dgm:pt modelId="{E08CA0C6-83D5-4724-8215-53AE064EDFE4}" type="pres">
      <dgm:prSet presAssocID="{7883FE6D-070B-4CF9-B298-9B8112C6C380}" presName="hierChild5" presStyleCnt="0"/>
      <dgm:spPr/>
    </dgm:pt>
    <dgm:pt modelId="{FBF39862-62E9-4EB9-945C-1A411AC7F076}" type="pres">
      <dgm:prSet presAssocID="{238A5050-A59D-4D60-9B62-60F00DC0342C}" presName="hierChild3" presStyleCnt="0"/>
      <dgm:spPr/>
    </dgm:pt>
  </dgm:ptLst>
  <dgm:cxnLst>
    <dgm:cxn modelId="{6C028E00-7A9B-488D-83D9-C6CC0CCC7557}" type="presOf" srcId="{5E2DD581-B7F2-4B16-B5C7-14F677EF9EA3}" destId="{CDC22368-216F-48E5-A634-15E7EA65EFDC}" srcOrd="0" destOrd="0" presId="urn:microsoft.com/office/officeart/2005/8/layout/orgChart1"/>
    <dgm:cxn modelId="{2F331E27-1C76-41CE-A9C4-6F7216D56977}" srcId="{238A5050-A59D-4D60-9B62-60F00DC0342C}" destId="{5E2DD581-B7F2-4B16-B5C7-14F677EF9EA3}" srcOrd="0" destOrd="0" parTransId="{544FE4D9-CA5F-4902-BB9F-5020F0059B7D}" sibTransId="{ED933E61-F621-4D36-BDE4-04C25B431D38}"/>
    <dgm:cxn modelId="{1BC03138-8F32-4EBC-A166-03CFDFF67000}" type="presOf" srcId="{238A5050-A59D-4D60-9B62-60F00DC0342C}" destId="{82A9948E-C64D-4B47-A961-3A0E648A1BB5}" srcOrd="1" destOrd="0" presId="urn:microsoft.com/office/officeart/2005/8/layout/orgChart1"/>
    <dgm:cxn modelId="{E857DA6A-7E8C-4446-B4CB-777F656166E6}" type="presOf" srcId="{544FE4D9-CA5F-4902-BB9F-5020F0059B7D}" destId="{5DEB4340-C4F2-4FB9-8743-FEA56D7A11C8}" srcOrd="0" destOrd="0" presId="urn:microsoft.com/office/officeart/2005/8/layout/orgChart1"/>
    <dgm:cxn modelId="{71AFDB4D-C783-46F8-A701-4326DCBC5C02}" type="presOf" srcId="{238A5050-A59D-4D60-9B62-60F00DC0342C}" destId="{FEB84F1E-4076-4E0E-93A1-691468EA9D28}" srcOrd="0" destOrd="0" presId="urn:microsoft.com/office/officeart/2005/8/layout/orgChart1"/>
    <dgm:cxn modelId="{E10927A0-E7BD-4EB5-B478-19A166CFC1D8}" srcId="{D3FFE082-95D0-4FBD-9304-B37F155EF27A}" destId="{238A5050-A59D-4D60-9B62-60F00DC0342C}" srcOrd="0" destOrd="0" parTransId="{E7F40F83-3F05-4C6F-A27D-3D35544F8B35}" sibTransId="{A00E683D-0C60-487D-A422-772810B8884C}"/>
    <dgm:cxn modelId="{8FAC50A2-2D9D-4A33-A010-94F9F7F56AAE}" type="presOf" srcId="{5E2DD581-B7F2-4B16-B5C7-14F677EF9EA3}" destId="{476E525F-D695-4A39-985E-8E51F92A90DF}" srcOrd="1" destOrd="0" presId="urn:microsoft.com/office/officeart/2005/8/layout/orgChart1"/>
    <dgm:cxn modelId="{C6D01DB5-3113-43CB-8557-49373852A6F9}" type="presOf" srcId="{4FA12804-5E36-467F-9A67-75A32B1FAD71}" destId="{5708EDA5-9BBA-474F-B117-3E00E055785C}" srcOrd="0" destOrd="0" presId="urn:microsoft.com/office/officeart/2005/8/layout/orgChart1"/>
    <dgm:cxn modelId="{E10AEDC0-A5DA-4A8E-A232-58A8ED080846}" type="presOf" srcId="{7883FE6D-070B-4CF9-B298-9B8112C6C380}" destId="{EDC29C0F-CD6C-485F-8FEE-858770D0AEA9}" srcOrd="1" destOrd="0" presId="urn:microsoft.com/office/officeart/2005/8/layout/orgChart1"/>
    <dgm:cxn modelId="{550B0DD8-8D23-42D5-905F-9B0E43F1B649}" srcId="{238A5050-A59D-4D60-9B62-60F00DC0342C}" destId="{7883FE6D-070B-4CF9-B298-9B8112C6C380}" srcOrd="1" destOrd="0" parTransId="{4FA12804-5E36-467F-9A67-75A32B1FAD71}" sibTransId="{29E6AE02-8E78-440A-AE96-44B3121001A9}"/>
    <dgm:cxn modelId="{D6C40CE0-8690-4868-95A8-B517ED53535F}" type="presOf" srcId="{7883FE6D-070B-4CF9-B298-9B8112C6C380}" destId="{433487F2-522E-48D0-9619-BD30A44A701B}" srcOrd="0" destOrd="0" presId="urn:microsoft.com/office/officeart/2005/8/layout/orgChart1"/>
    <dgm:cxn modelId="{BFC49FF5-9AB0-46D8-B115-E524E3E629DF}" type="presOf" srcId="{D3FFE082-95D0-4FBD-9304-B37F155EF27A}" destId="{536F5583-747C-49B3-8C08-1A87977DC223}" srcOrd="0" destOrd="0" presId="urn:microsoft.com/office/officeart/2005/8/layout/orgChart1"/>
    <dgm:cxn modelId="{BA011C81-7247-4424-87C2-5AF0C0FA19FF}" type="presParOf" srcId="{536F5583-747C-49B3-8C08-1A87977DC223}" destId="{1F53D060-39EB-41DF-A005-9D097D1A062A}" srcOrd="0" destOrd="0" presId="urn:microsoft.com/office/officeart/2005/8/layout/orgChart1"/>
    <dgm:cxn modelId="{FD80375B-E16E-428C-94D8-91467052B249}" type="presParOf" srcId="{1F53D060-39EB-41DF-A005-9D097D1A062A}" destId="{630A06CC-D2E1-4462-ABC3-C0A519CE8C63}" srcOrd="0" destOrd="0" presId="urn:microsoft.com/office/officeart/2005/8/layout/orgChart1"/>
    <dgm:cxn modelId="{60586EFF-688F-4A45-A21A-2953E729C124}" type="presParOf" srcId="{630A06CC-D2E1-4462-ABC3-C0A519CE8C63}" destId="{FEB84F1E-4076-4E0E-93A1-691468EA9D28}" srcOrd="0" destOrd="0" presId="urn:microsoft.com/office/officeart/2005/8/layout/orgChart1"/>
    <dgm:cxn modelId="{C6B74D90-450B-435D-BB0E-F3DD5BDD8960}" type="presParOf" srcId="{630A06CC-D2E1-4462-ABC3-C0A519CE8C63}" destId="{82A9948E-C64D-4B47-A961-3A0E648A1BB5}" srcOrd="1" destOrd="0" presId="urn:microsoft.com/office/officeart/2005/8/layout/orgChart1"/>
    <dgm:cxn modelId="{698B886A-414E-428F-862D-5E2B2F3D0EF0}" type="presParOf" srcId="{1F53D060-39EB-41DF-A005-9D097D1A062A}" destId="{C0F51863-6C51-453F-AAE0-57227B21D7AC}" srcOrd="1" destOrd="0" presId="urn:microsoft.com/office/officeart/2005/8/layout/orgChart1"/>
    <dgm:cxn modelId="{8186BF86-A3F6-4342-BA61-11152D5066D7}" type="presParOf" srcId="{C0F51863-6C51-453F-AAE0-57227B21D7AC}" destId="{5DEB4340-C4F2-4FB9-8743-FEA56D7A11C8}" srcOrd="0" destOrd="0" presId="urn:microsoft.com/office/officeart/2005/8/layout/orgChart1"/>
    <dgm:cxn modelId="{8E81D3B4-0120-4BBF-84F0-33959C687EC1}" type="presParOf" srcId="{C0F51863-6C51-453F-AAE0-57227B21D7AC}" destId="{2439BF59-888F-4EB7-99DE-0D63CBDBAC91}" srcOrd="1" destOrd="0" presId="urn:microsoft.com/office/officeart/2005/8/layout/orgChart1"/>
    <dgm:cxn modelId="{78D56881-AEFE-4C35-9F6F-D8FD9AFDC677}" type="presParOf" srcId="{2439BF59-888F-4EB7-99DE-0D63CBDBAC91}" destId="{F3A2B72B-31D4-48FA-8FEE-6F63FCD06846}" srcOrd="0" destOrd="0" presId="urn:microsoft.com/office/officeart/2005/8/layout/orgChart1"/>
    <dgm:cxn modelId="{8F394B8E-24A5-42AA-B60B-AD12860C013E}" type="presParOf" srcId="{F3A2B72B-31D4-48FA-8FEE-6F63FCD06846}" destId="{CDC22368-216F-48E5-A634-15E7EA65EFDC}" srcOrd="0" destOrd="0" presId="urn:microsoft.com/office/officeart/2005/8/layout/orgChart1"/>
    <dgm:cxn modelId="{F19D37D9-07F0-4CAF-8283-0B857E2CB88E}" type="presParOf" srcId="{F3A2B72B-31D4-48FA-8FEE-6F63FCD06846}" destId="{476E525F-D695-4A39-985E-8E51F92A90DF}" srcOrd="1" destOrd="0" presId="urn:microsoft.com/office/officeart/2005/8/layout/orgChart1"/>
    <dgm:cxn modelId="{2CE10A58-E7D2-40BB-80D9-758E21E75C9E}" type="presParOf" srcId="{2439BF59-888F-4EB7-99DE-0D63CBDBAC91}" destId="{29F1AF06-CBA9-4614-AA09-FEB513A6F77A}" srcOrd="1" destOrd="0" presId="urn:microsoft.com/office/officeart/2005/8/layout/orgChart1"/>
    <dgm:cxn modelId="{6E7EF6CF-45B0-4751-80CC-555EB371A241}" type="presParOf" srcId="{2439BF59-888F-4EB7-99DE-0D63CBDBAC91}" destId="{248473C6-AF22-4C4E-8551-46BCF6BC9915}" srcOrd="2" destOrd="0" presId="urn:microsoft.com/office/officeart/2005/8/layout/orgChart1"/>
    <dgm:cxn modelId="{69DDCAB5-6D77-4CD8-88DE-D12A8ADFB988}" type="presParOf" srcId="{C0F51863-6C51-453F-AAE0-57227B21D7AC}" destId="{5708EDA5-9BBA-474F-B117-3E00E055785C}" srcOrd="2" destOrd="0" presId="urn:microsoft.com/office/officeart/2005/8/layout/orgChart1"/>
    <dgm:cxn modelId="{307F3310-3111-446B-A26E-0B6F70F5AECA}" type="presParOf" srcId="{C0F51863-6C51-453F-AAE0-57227B21D7AC}" destId="{FB6DE507-6437-4BF5-967A-F302EBBA219A}" srcOrd="3" destOrd="0" presId="urn:microsoft.com/office/officeart/2005/8/layout/orgChart1"/>
    <dgm:cxn modelId="{9A3B0DBB-605C-43E4-BA39-0A3DC7488902}" type="presParOf" srcId="{FB6DE507-6437-4BF5-967A-F302EBBA219A}" destId="{8503BFCF-17D9-47A9-88AC-2E706F0D05EF}" srcOrd="0" destOrd="0" presId="urn:microsoft.com/office/officeart/2005/8/layout/orgChart1"/>
    <dgm:cxn modelId="{1FE4E04A-0AD1-4B9E-A152-EF8ACD209A53}" type="presParOf" srcId="{8503BFCF-17D9-47A9-88AC-2E706F0D05EF}" destId="{433487F2-522E-48D0-9619-BD30A44A701B}" srcOrd="0" destOrd="0" presId="urn:microsoft.com/office/officeart/2005/8/layout/orgChart1"/>
    <dgm:cxn modelId="{D6735856-6741-463C-8274-1591D19D8110}" type="presParOf" srcId="{8503BFCF-17D9-47A9-88AC-2E706F0D05EF}" destId="{EDC29C0F-CD6C-485F-8FEE-858770D0AEA9}" srcOrd="1" destOrd="0" presId="urn:microsoft.com/office/officeart/2005/8/layout/orgChart1"/>
    <dgm:cxn modelId="{450C0452-3DC8-4FEE-9685-71B6AFBA474C}" type="presParOf" srcId="{FB6DE507-6437-4BF5-967A-F302EBBA219A}" destId="{38F86CCB-00A4-425B-A6FB-23F5596AEDC4}" srcOrd="1" destOrd="0" presId="urn:microsoft.com/office/officeart/2005/8/layout/orgChart1"/>
    <dgm:cxn modelId="{B0DD036B-7BD3-4175-B487-4B3F3D8F34FE}" type="presParOf" srcId="{FB6DE507-6437-4BF5-967A-F302EBBA219A}" destId="{E08CA0C6-83D5-4724-8215-53AE064EDFE4}" srcOrd="2" destOrd="0" presId="urn:microsoft.com/office/officeart/2005/8/layout/orgChart1"/>
    <dgm:cxn modelId="{5B8DC9BB-7E03-40E8-ACD5-61C3C82AC208}" type="presParOf" srcId="{1F53D060-39EB-41DF-A005-9D097D1A062A}" destId="{FBF39862-62E9-4EB9-945C-1A411AC7F0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EDA5-9BBA-474F-B117-3E00E055785C}">
      <dsp:nvSpPr>
        <dsp:cNvPr id="0" name=""/>
        <dsp:cNvSpPr/>
      </dsp:nvSpPr>
      <dsp:spPr>
        <a:xfrm>
          <a:off x="4812869" y="1671735"/>
          <a:ext cx="2018913" cy="700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90"/>
              </a:lnTo>
              <a:lnTo>
                <a:pt x="2018913" y="350390"/>
              </a:lnTo>
              <a:lnTo>
                <a:pt x="2018913" y="7007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B4340-C4F2-4FB9-8743-FEA56D7A11C8}">
      <dsp:nvSpPr>
        <dsp:cNvPr id="0" name=""/>
        <dsp:cNvSpPr/>
      </dsp:nvSpPr>
      <dsp:spPr>
        <a:xfrm>
          <a:off x="2793955" y="1671735"/>
          <a:ext cx="2018913" cy="700780"/>
        </a:xfrm>
        <a:custGeom>
          <a:avLst/>
          <a:gdLst/>
          <a:ahLst/>
          <a:cxnLst/>
          <a:rect l="0" t="0" r="0" b="0"/>
          <a:pathLst>
            <a:path>
              <a:moveTo>
                <a:pt x="2018913" y="0"/>
              </a:moveTo>
              <a:lnTo>
                <a:pt x="2018913" y="350390"/>
              </a:lnTo>
              <a:lnTo>
                <a:pt x="0" y="350390"/>
              </a:lnTo>
              <a:lnTo>
                <a:pt x="0" y="7007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84F1E-4076-4E0E-93A1-691468EA9D28}">
      <dsp:nvSpPr>
        <dsp:cNvPr id="0" name=""/>
        <dsp:cNvSpPr/>
      </dsp:nvSpPr>
      <dsp:spPr>
        <a:xfrm>
          <a:off x="2491017" y="3212"/>
          <a:ext cx="4643702" cy="1668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b="1" kern="1200" dirty="0"/>
            <a:t>Randomization</a:t>
          </a: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/>
            <a:t>ICD eligible patients (primary and secondary prevention)</a:t>
          </a:r>
          <a:endParaRPr lang="ko-KR" altLang="en-US" sz="1800" kern="1200" dirty="0"/>
        </a:p>
      </dsp:txBody>
      <dsp:txXfrm>
        <a:off x="2491017" y="3212"/>
        <a:ext cx="4643702" cy="1668523"/>
      </dsp:txXfrm>
    </dsp:sp>
    <dsp:sp modelId="{CDC22368-216F-48E5-A634-15E7EA65EFDC}">
      <dsp:nvSpPr>
        <dsp:cNvPr id="0" name=""/>
        <dsp:cNvSpPr/>
      </dsp:nvSpPr>
      <dsp:spPr>
        <a:xfrm>
          <a:off x="1125431" y="2372516"/>
          <a:ext cx="3337047" cy="21087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b="1" kern="1200" dirty="0"/>
            <a:t>Intervention (n=948)</a:t>
          </a: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VT zone (150~187 bpm): monitor</a:t>
          </a: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VF zone (≥188 bpm): </a:t>
          </a:r>
          <a:r>
            <a:rPr lang="en-US" altLang="ko-KR" sz="1500" kern="1200" dirty="0">
              <a:solidFill>
                <a:srgbClr val="FF0000"/>
              </a:solidFill>
            </a:rPr>
            <a:t>30/40</a:t>
          </a:r>
          <a:r>
            <a:rPr lang="en-US" altLang="ko-KR" sz="1500" kern="1200" dirty="0"/>
            <a:t> intervals</a:t>
          </a: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ATP + Shock</a:t>
          </a:r>
        </a:p>
      </dsp:txBody>
      <dsp:txXfrm>
        <a:off x="1125431" y="2372516"/>
        <a:ext cx="3337047" cy="2108730"/>
      </dsp:txXfrm>
    </dsp:sp>
    <dsp:sp modelId="{433487F2-522E-48D0-9619-BD30A44A701B}">
      <dsp:nvSpPr>
        <dsp:cNvPr id="0" name=""/>
        <dsp:cNvSpPr/>
      </dsp:nvSpPr>
      <dsp:spPr>
        <a:xfrm>
          <a:off x="5163259" y="2372516"/>
          <a:ext cx="3337047" cy="2112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b="1" kern="1200" dirty="0"/>
            <a:t>Control (n=954)</a:t>
          </a: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VT zone (150-187 bpm): monitor</a:t>
          </a: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VF zone (≥188 bpm): </a:t>
          </a:r>
          <a:r>
            <a:rPr lang="en-US" altLang="ko-KR" sz="1500" kern="1200" dirty="0">
              <a:solidFill>
                <a:srgbClr val="FF0000"/>
              </a:solidFill>
            </a:rPr>
            <a:t>18/24</a:t>
          </a:r>
          <a:r>
            <a:rPr lang="en-US" altLang="ko-KR" sz="1500" kern="1200" dirty="0"/>
            <a:t> intervals</a:t>
          </a:r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ATP + Shock</a:t>
          </a:r>
          <a:endParaRPr lang="ko-KR" altLang="en-US" sz="1500" kern="1200" dirty="0"/>
        </a:p>
      </dsp:txBody>
      <dsp:txXfrm>
        <a:off x="5163259" y="2372516"/>
        <a:ext cx="3337047" cy="211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AE95DC6-E249-4F3F-9EEA-892D5CA8112D}"/>
              </a:ext>
            </a:extLst>
          </p:cNvPr>
          <p:cNvGrpSpPr/>
          <p:nvPr userDrawn="1"/>
        </p:nvGrpSpPr>
        <p:grpSpPr>
          <a:xfrm>
            <a:off x="0" y="0"/>
            <a:ext cx="12192000" cy="1066800"/>
            <a:chOff x="0" y="0"/>
            <a:chExt cx="12192000" cy="1066800"/>
          </a:xfrm>
        </p:grpSpPr>
        <p:pic>
          <p:nvPicPr>
            <p:cNvPr id="8" name="그림 7" descr="하늘, 밤이(가) 표시된 사진&#10;&#10;자동 생성된 설명">
              <a:extLst>
                <a:ext uri="{FF2B5EF4-FFF2-40B4-BE49-F238E27FC236}">
                  <a16:creationId xmlns:a16="http://schemas.microsoft.com/office/drawing/2014/main" id="{3F4670F7-CB93-479A-9162-46FBB5F74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" t="31653" r="5392" b="63317"/>
            <a:stretch/>
          </p:blipFill>
          <p:spPr>
            <a:xfrm>
              <a:off x="0" y="0"/>
              <a:ext cx="12192000" cy="10668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76B14D-9516-4191-B69C-8EAED5F1E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6" b="41389"/>
            <a:stretch/>
          </p:blipFill>
          <p:spPr>
            <a:xfrm>
              <a:off x="156380" y="515127"/>
              <a:ext cx="2785085" cy="380774"/>
            </a:xfrm>
            <a:prstGeom prst="rect">
              <a:avLst/>
            </a:prstGeom>
          </p:spPr>
        </p:pic>
        <p:pic>
          <p:nvPicPr>
            <p:cNvPr id="10" name="그림 9" descr="텍스트이(가) 표시된 사진&#10;&#10;자동 생성된 설명">
              <a:extLst>
                <a:ext uri="{FF2B5EF4-FFF2-40B4-BE49-F238E27FC236}">
                  <a16:creationId xmlns:a16="http://schemas.microsoft.com/office/drawing/2014/main" id="{BEE26758-DDFD-44A9-BAFB-BD8DF2933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b="33750"/>
            <a:stretch/>
          </p:blipFill>
          <p:spPr>
            <a:xfrm>
              <a:off x="156380" y="100429"/>
              <a:ext cx="1994706" cy="3693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333DC5-B1EA-48FB-B74F-23186FC02F94}"/>
                </a:ext>
              </a:extLst>
            </p:cNvPr>
            <p:cNvSpPr txBox="1"/>
            <p:nvPr/>
          </p:nvSpPr>
          <p:spPr>
            <a:xfrm>
              <a:off x="7090765" y="105328"/>
              <a:ext cx="50674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Session 3. Device Programming &amp; Management for VT/VF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F7999-514E-4DBC-B603-EF48146FC999}"/>
                </a:ext>
              </a:extLst>
            </p:cNvPr>
            <p:cNvSpPr txBox="1"/>
            <p:nvPr/>
          </p:nvSpPr>
          <p:spPr>
            <a:xfrm>
              <a:off x="3907767" y="356470"/>
              <a:ext cx="82497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How to Set The ICD Parameters, How to Avoid Unnecessary or</a:t>
              </a:r>
            </a:p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Inappropriate Treatment </a:t>
              </a:r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AC22C-9B84-4749-9641-F8F98DBA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AD53-2BBA-49D1-ACC2-308198F9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DEA4BF-D8A0-4749-8B05-83BB6A90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C9843D-1868-4EB6-8ED8-3615006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68DE7F-661F-451A-A030-ED01F91B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3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4F1415-FE5A-4EA5-86AF-0D12E1EB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817D7E-A061-4BCC-AEE3-D42FEB923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4D0840-94C2-40AB-98DA-5FBA6E4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EE405D-2A08-407B-9992-82D540EE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BD3661-5381-41C8-AD16-83FC4F03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2234C-44C2-4CC2-ADBB-5836E47E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C73D1D-E273-4C11-B2F7-F930C837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6FAE14-5452-451B-9725-1AB76DE2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65904-4B8F-4A6C-9FA6-CC47BCF5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B42FC0-26B3-4A37-9ECE-C8533008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E5678-F249-4304-A428-62EDD920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30D48F-9176-4E51-9F1D-EB558D96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9D0BB-994B-443F-911B-594AB21F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4720E7-8C2D-49C4-857F-89E763C3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FFBB76-7780-4C61-9395-46DDB91F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36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0F6EA-4278-44CC-9AF6-A98E125C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E37A3-F3FD-4610-A36C-9D891DCD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8E076-AA5F-4AEC-849F-2FFA826C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39B6A-DB5E-47E2-8469-290A3D13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89DAE6-2CDF-4D52-9C65-FF06DBA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36CC8F-CA44-4C1D-9D55-E4D8914D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2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9F400-E33C-49A5-895B-467E3312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30DC93-65EF-47C3-B570-EA5E3964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8F4F7C-2C57-4610-A658-3F77BBEA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2AD058-197E-42F6-BD2C-3D947D3A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81295A-F027-4797-B654-BDE174FCF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633138-2062-4E9F-806A-34BF7B04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F6C29C-5BB3-4B52-847A-C27C9291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A1F6A5-A5B9-40F4-A2FC-6CDBA735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9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0B4F4-2C0B-4074-9F0E-23E7FFD9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C86F1A-9D9D-4E7A-927D-52209F6C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23AFB1-79B1-4A84-B151-2B508062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660F7A-B703-477C-A4CE-A19F61F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E6BC7A-51A4-4A89-96F4-87FCE498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7A964B-C0F2-4BC7-95EB-33DB8435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63D6F5-EC90-4F6F-A12D-A2523795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9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F2138-6B12-44C6-B5AB-B984B390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D22BD4-94DC-44C3-B6DE-2975FFCD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909C73-C794-471B-A891-E4DDAEEC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8C4779-143A-42D0-B866-DD5EE95E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8D6C37-9C10-4F5E-B002-E9B9A3E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10B-F9EC-423E-843B-E3AD9596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86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1FC8CA-7436-49CB-AF9C-EC23A7B7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AF6273-6778-4329-8FFB-2BC0786B2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1DA7C9-B255-4452-8634-76924FAF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FB52A2-0AEC-42CB-962E-EB347D8D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E349E6-2B84-4C63-AAE7-8095C43D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ECC06E-5952-4FF9-B5BF-7479CC46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C586CA-D969-4F5B-BB9D-C0C76BBF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F96468-A76C-46B0-8FAA-BCB38CFF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F4F029-1FB1-4610-AE15-FBD4D49D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C94D-8A9A-4614-8F39-A77A1A5F8E13}" type="datetimeFigureOut">
              <a:rPr lang="ko-KR" altLang="en-US" smtClean="0"/>
              <a:t>2021-11-07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59D40A-A42D-4FF7-924B-A1B473B0A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374AF9-874F-49AC-BD35-F7B11C60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DAFC6E9-40F8-410D-B8C9-394B53F33A72}"/>
              </a:ext>
            </a:extLst>
          </p:cNvPr>
          <p:cNvSpPr/>
          <p:nvPr/>
        </p:nvSpPr>
        <p:spPr>
          <a:xfrm>
            <a:off x="0" y="1933303"/>
            <a:ext cx="12188952" cy="1495697"/>
          </a:xfrm>
          <a:prstGeom prst="rect">
            <a:avLst/>
          </a:prstGeom>
          <a:solidFill>
            <a:srgbClr val="D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6426-69A1-470C-8ABF-4C36578374AD}"/>
              </a:ext>
            </a:extLst>
          </p:cNvPr>
          <p:cNvSpPr txBox="1"/>
          <p:nvPr/>
        </p:nvSpPr>
        <p:spPr>
          <a:xfrm>
            <a:off x="-1524" y="2204097"/>
            <a:ext cx="12193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rPr>
              <a:t>How to Set The ICD Parameters, How to Avoid Unnecessary or</a:t>
            </a:r>
          </a:p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rPr>
              <a:t>Inappropriate Treatment </a:t>
            </a:r>
            <a:endParaRPr lang="ko-KR" altLang="en-US" sz="2800" b="1" dirty="0">
              <a:latin typeface="Calibri" panose="020F0502020204030204" pitchFamily="34" charset="0"/>
              <a:ea typeface="MICE고딕 OTF Bold" panose="000008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7BE2E-9B69-4D54-A320-8227760B23C2}"/>
              </a:ext>
            </a:extLst>
          </p:cNvPr>
          <p:cNvSpPr txBox="1"/>
          <p:nvPr/>
        </p:nvSpPr>
        <p:spPr>
          <a:xfrm>
            <a:off x="-1524" y="4758328"/>
            <a:ext cx="12193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Lee Ji Hyun</a:t>
            </a:r>
          </a:p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Seoul</a:t>
            </a:r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National</a:t>
            </a:r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University</a:t>
            </a:r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2800" b="1" dirty="0" err="1">
                <a:latin typeface="HY태고딕" panose="02030600000101010101" pitchFamily="18" charset="-127"/>
                <a:ea typeface="HY태고딕" panose="02030600000101010101" pitchFamily="18" charset="-127"/>
              </a:rPr>
              <a:t>Bundang</a:t>
            </a:r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Hospital</a:t>
            </a:r>
            <a:endParaRPr lang="ko-KR" altLang="en-US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F75A5-9947-4005-A4DD-9DAC5F59C764}"/>
              </a:ext>
            </a:extLst>
          </p:cNvPr>
          <p:cNvSpPr txBox="1"/>
          <p:nvPr/>
        </p:nvSpPr>
        <p:spPr>
          <a:xfrm>
            <a:off x="-1" y="1594747"/>
            <a:ext cx="1218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MICE고딕 OTF" panose="00000800000000000000" pitchFamily="50" charset="-127"/>
                <a:cs typeface="Calibri" panose="020F0502020204030204" pitchFamily="34" charset="0"/>
              </a:rPr>
              <a:t>Session 3. Device Programming &amp; Management for VT/VF</a:t>
            </a:r>
          </a:p>
        </p:txBody>
      </p:sp>
    </p:spTree>
    <p:extLst>
      <p:ext uri="{BB962C8B-B14F-4D97-AF65-F5344CB8AC3E}">
        <p14:creationId xmlns:p14="http://schemas.microsoft.com/office/powerpoint/2010/main" val="212455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483" y="0"/>
            <a:ext cx="11437031" cy="1325563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80/M, ischemic CMP, s/p single chamber ICD </a:t>
            </a:r>
            <a:endParaRPr lang="ko-KR" altLang="en-US" sz="40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7" y="1462088"/>
            <a:ext cx="10052361" cy="46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63" y="157039"/>
            <a:ext cx="5171485" cy="670096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848" y="0"/>
            <a:ext cx="6022281" cy="5187142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908ED7B-18C9-4AD4-9D29-2CBAF16A4B06}"/>
              </a:ext>
            </a:extLst>
          </p:cNvPr>
          <p:cNvCxnSpPr/>
          <p:nvPr/>
        </p:nvCxnSpPr>
        <p:spPr>
          <a:xfrm flipH="1" flipV="1">
            <a:off x="6442095" y="1356852"/>
            <a:ext cx="790514" cy="182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5F8929-1224-41BF-A61A-782BF8668421}"/>
              </a:ext>
            </a:extLst>
          </p:cNvPr>
          <p:cNvSpPr txBox="1"/>
          <p:nvPr/>
        </p:nvSpPr>
        <p:spPr>
          <a:xfrm>
            <a:off x="7268004" y="1415845"/>
            <a:ext cx="175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External shock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21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18107"/>
          <a:stretch/>
        </p:blipFill>
        <p:spPr>
          <a:xfrm>
            <a:off x="1385706" y="185925"/>
            <a:ext cx="5195568" cy="6607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0811" y="2838635"/>
            <a:ext cx="426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/>
              <a:t>VT vs SVT ? 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2497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11254"/>
            <a:ext cx="10515600" cy="1325563"/>
          </a:xfrm>
        </p:spPr>
        <p:txBody>
          <a:bodyPr/>
          <a:lstStyle/>
          <a:p>
            <a:r>
              <a:rPr lang="en-US" altLang="ko-KR" b="1" dirty="0"/>
              <a:t>ECG strip during DC cardioversion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09" y="1360126"/>
            <a:ext cx="6990979" cy="489287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A8639E6-5E6C-4D34-B513-3A8D1F68486D}"/>
              </a:ext>
            </a:extLst>
          </p:cNvPr>
          <p:cNvSpPr/>
          <p:nvPr/>
        </p:nvSpPr>
        <p:spPr>
          <a:xfrm>
            <a:off x="7380093" y="1360126"/>
            <a:ext cx="2194560" cy="101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4F2F1EA-DC70-4A45-A2CC-55ED78BCA3A5}"/>
              </a:ext>
            </a:extLst>
          </p:cNvPr>
          <p:cNvSpPr/>
          <p:nvPr/>
        </p:nvSpPr>
        <p:spPr>
          <a:xfrm>
            <a:off x="7431110" y="2730321"/>
            <a:ext cx="1481070" cy="5924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94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CBB4468-69AA-40EA-9AAD-ADBF15A0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1" y="1167063"/>
            <a:ext cx="9760538" cy="5586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34B59-A01F-4781-9DEF-5411C4ACEB2B}"/>
              </a:ext>
            </a:extLst>
          </p:cNvPr>
          <p:cNvSpPr txBox="1"/>
          <p:nvPr/>
        </p:nvSpPr>
        <p:spPr>
          <a:xfrm>
            <a:off x="9472863" y="6448926"/>
            <a:ext cx="2719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ko-K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Rhythm 2016;13:e50–e86 </a:t>
            </a:r>
            <a:endParaRPr lang="ko-K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Tachycardia detection programming recommendations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2DF9-BBDB-493A-BE75-CE8DCB303472}"/>
              </a:ext>
            </a:extLst>
          </p:cNvPr>
          <p:cNvSpPr txBox="1"/>
          <p:nvPr/>
        </p:nvSpPr>
        <p:spPr>
          <a:xfrm>
            <a:off x="330868" y="1908466"/>
            <a:ext cx="1130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1. Let the tachycardia continue.</a:t>
            </a:r>
          </a:p>
          <a:p>
            <a:pPr algn="l"/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     * Tachycardia detection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이 완료되기까지 최소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6-12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초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혹은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30 detection intervals</a:t>
            </a:r>
          </a:p>
          <a:p>
            <a:pPr marL="457200" indent="-457200" algn="l"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  <a:latin typeface="HGDNF O+ Adv O T 870b 30dc"/>
            </a:endParaRPr>
          </a:p>
          <a:p>
            <a:pPr algn="l"/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2. Tachycardia therapy zone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의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slowest limit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는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185 ~ 200bpm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정도로 정한다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 </a:t>
            </a:r>
            <a:endParaRPr lang="en-US" altLang="ko-KR" sz="2400" dirty="0">
              <a:solidFill>
                <a:srgbClr val="000000"/>
              </a:solidFill>
              <a:latin typeface="HGDNF O+ Adv O T 870b 30dc"/>
            </a:endParaRPr>
          </a:p>
          <a:p>
            <a:pPr marL="457200" indent="-457200" algn="l"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  <a:latin typeface="HGDNF O+ Adv O T 870b 30dc"/>
            </a:endParaRPr>
          </a:p>
          <a:p>
            <a:pPr algn="l"/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3. 200~230 bpm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사이에서는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SVT discrimination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알고리즘을 사용한다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  <a:latin typeface="HGDNF O+ Adv O T 870b 30dc"/>
            </a:endParaRPr>
          </a:p>
          <a:p>
            <a:pPr algn="l"/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4. Clinical VT rate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를 안다면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slowest tachycardia therapy zone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을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VT rate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보다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10 bpm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낮게 설정하는 것이 합리적이다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  <a:latin typeface="HGDNF O+ Adv O T 870b 30dc"/>
            </a:endParaRPr>
          </a:p>
          <a:p>
            <a:pPr algn="l"/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5. 2-3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개의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tachycardia detection zone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을 사용한다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 </a:t>
            </a:r>
          </a:p>
          <a:p>
            <a:pPr algn="l"/>
            <a:endParaRPr lang="en-US" altLang="ko-KR" sz="2400" b="0" i="0" u="none" strike="noStrike" baseline="0" dirty="0">
              <a:solidFill>
                <a:srgbClr val="000000"/>
              </a:solidFill>
              <a:latin typeface="HGDNF O+ Adv O T 870b 30dc"/>
            </a:endParaRPr>
          </a:p>
        </p:txBody>
      </p:sp>
    </p:spTree>
    <p:extLst>
      <p:ext uri="{BB962C8B-B14F-4D97-AF65-F5344CB8AC3E}">
        <p14:creationId xmlns:p14="http://schemas.microsoft.com/office/powerpoint/2010/main" val="391971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Tachycardia therapy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programming recommendation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2DF9-BBDB-493A-BE75-CE8DCB303472}"/>
              </a:ext>
            </a:extLst>
          </p:cNvPr>
          <p:cNvSpPr txBox="1"/>
          <p:nvPr/>
        </p:nvSpPr>
        <p:spPr>
          <a:xfrm>
            <a:off x="330868" y="1908466"/>
            <a:ext cx="11309684" cy="2248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ATP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가 가능한 기기라면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Shock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을 줄이기 위해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ATP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기능을 활용해라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최소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1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회 이상의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ATP (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최소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8 stimuli, 84-88% of TCL)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를 시도해라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Ramp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ATP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therapy 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보다는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Burst ATP therapy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를 사용해라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 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모든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therapy zone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에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shock therapy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를 포함시켜라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.</a:t>
            </a:r>
            <a:r>
              <a:rPr lang="ko-KR" altLang="en-US" sz="2400" dirty="0">
                <a:solidFill>
                  <a:srgbClr val="000000"/>
                </a:solidFill>
                <a:latin typeface="HGDNF O+ Adv O T 870b 30dc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GDNF O+ Adv O T 870b 30dc"/>
              </a:rPr>
              <a:t>  </a:t>
            </a:r>
            <a:endParaRPr lang="en-US" altLang="ko-KR" sz="2400" b="0" i="0" u="none" strike="noStrike" baseline="0" dirty="0">
              <a:solidFill>
                <a:srgbClr val="000000"/>
              </a:solidFill>
              <a:latin typeface="HGDNF O+ Adv O T 870b 30dc"/>
            </a:endParaRPr>
          </a:p>
        </p:txBody>
      </p:sp>
    </p:spTree>
    <p:extLst>
      <p:ext uri="{BB962C8B-B14F-4D97-AF65-F5344CB8AC3E}">
        <p14:creationId xmlns:p14="http://schemas.microsoft.com/office/powerpoint/2010/main" val="258757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EC3158-FA30-472F-9991-3A23EEB344AF}"/>
              </a:ext>
            </a:extLst>
          </p:cNvPr>
          <p:cNvSpPr txBox="1"/>
          <p:nvPr/>
        </p:nvSpPr>
        <p:spPr>
          <a:xfrm>
            <a:off x="5041064" y="2678277"/>
            <a:ext cx="2109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감사합니다</a:t>
            </a:r>
            <a:endParaRPr lang="en-US" altLang="ko-KR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endParaRPr lang="en-US" altLang="ko-KR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Thank you!</a:t>
            </a:r>
            <a:endParaRPr lang="ko-KR" altLang="en-US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38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Tachycardia detection 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2DF9-BBDB-493A-BE75-CE8DCB303472}"/>
              </a:ext>
            </a:extLst>
          </p:cNvPr>
          <p:cNvSpPr txBox="1"/>
          <p:nvPr/>
        </p:nvSpPr>
        <p:spPr>
          <a:xfrm>
            <a:off x="441158" y="1949115"/>
            <a:ext cx="11309684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arial "/>
                <a:cs typeface="Arial" panose="020B0604020202020204" pitchFamily="34" charset="0"/>
              </a:rPr>
              <a:t>Underdetection</a:t>
            </a:r>
            <a:r>
              <a:rPr lang="en-US" altLang="ko-KR" sz="2400" dirty="0">
                <a:latin typeface="arial "/>
                <a:cs typeface="Arial" panose="020B0604020202020204" pitchFamily="34" charset="0"/>
              </a:rPr>
              <a:t> of VF was a main concern in early ICD era.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arial 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 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2400" dirty="0">
                <a:latin typeface="arial "/>
                <a:cs typeface="Arial" panose="020B0604020202020204" pitchFamily="34" charset="0"/>
              </a:rPr>
              <a:t> Rapid tachycardia detection and shortest possible time to initial therapy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latin typeface="arial 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 "/>
                <a:cs typeface="Arial" panose="020B0604020202020204" pitchFamily="34" charset="0"/>
              </a:rPr>
              <a:t>Initial generations of ICD did not record and save electrogram.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latin typeface="arial 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 "/>
                <a:cs typeface="Arial" panose="020B0604020202020204" pitchFamily="34" charset="0"/>
              </a:rPr>
              <a:t>With the advent and dominance of primary prevention indications, avoidable shocks assumed a relatively larger proportion of total therapy.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241E8-0F72-4E38-A38E-09D5D7977BE0}"/>
              </a:ext>
            </a:extLst>
          </p:cNvPr>
          <p:cNvSpPr txBox="1"/>
          <p:nvPr/>
        </p:nvSpPr>
        <p:spPr>
          <a:xfrm>
            <a:off x="9472863" y="6448926"/>
            <a:ext cx="2719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ko-K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Rhythm 2016;13:e50–e86 </a:t>
            </a:r>
            <a:endParaRPr lang="ko-K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8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Inappropriate therapy can lead to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2DF9-BBDB-493A-BE75-CE8DCB303472}"/>
              </a:ext>
            </a:extLst>
          </p:cNvPr>
          <p:cNvSpPr txBox="1"/>
          <p:nvPr/>
        </p:nvSpPr>
        <p:spPr>
          <a:xfrm>
            <a:off x="441158" y="2093494"/>
            <a:ext cx="11309684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0" i="0" u="none" strike="noStrike" baseline="0" dirty="0">
                <a:solidFill>
                  <a:srgbClr val="000000"/>
                </a:solidFill>
                <a:latin typeface="arial "/>
              </a:rPr>
              <a:t>Pain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Anxiety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Depression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Impaired QOL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Pro-arrhythmia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Increased mortality </a:t>
            </a:r>
            <a:endParaRPr lang="ko-KR" altLang="en-US" sz="2400" dirty="0">
              <a:latin typeface="arial 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34B59-A01F-4781-9DEF-5411C4ACEB2B}"/>
              </a:ext>
            </a:extLst>
          </p:cNvPr>
          <p:cNvSpPr txBox="1"/>
          <p:nvPr/>
        </p:nvSpPr>
        <p:spPr>
          <a:xfrm>
            <a:off x="8453187" y="6432781"/>
            <a:ext cx="37388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Ann Noninvasive </a:t>
            </a:r>
            <a:r>
              <a:rPr lang="en-US" altLang="ko-KR" sz="1200" dirty="0" err="1"/>
              <a:t>Electrocardiol</a:t>
            </a:r>
            <a:r>
              <a:rPr lang="en-US" altLang="ko-KR" sz="1200" dirty="0"/>
              <a:t> 2012;17:176–185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1511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MADIT RIT (sponsored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: Boston Scientific)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5CB569-01A8-4F25-93E5-67DAF72C1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97"/>
          <a:stretch/>
        </p:blipFill>
        <p:spPr>
          <a:xfrm>
            <a:off x="759853" y="1774037"/>
            <a:ext cx="7147775" cy="4918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B6432-F998-4E81-83F0-60B4C6CDFE2E}"/>
              </a:ext>
            </a:extLst>
          </p:cNvPr>
          <p:cNvSpPr txBox="1"/>
          <p:nvPr/>
        </p:nvSpPr>
        <p:spPr>
          <a:xfrm>
            <a:off x="8453187" y="6506886"/>
            <a:ext cx="37388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Ann Noninvasive </a:t>
            </a:r>
            <a:r>
              <a:rPr lang="en-US" altLang="ko-KR" sz="1200" dirty="0" err="1"/>
              <a:t>Electrocardiol</a:t>
            </a:r>
            <a:r>
              <a:rPr lang="en-US" altLang="ko-KR" sz="1200" dirty="0"/>
              <a:t> 2012;17:176–185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408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MADIT RIT (ICD: Boston Scientific)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FE27C6-A3E1-4E51-B3BA-8F767D52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1" y="1913867"/>
            <a:ext cx="5987095" cy="45090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202C1F6-560C-4CA4-84A6-D88D5143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06" y="1913867"/>
            <a:ext cx="5876585" cy="4509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2EB8D-B502-44F2-A400-23B59F969C69}"/>
              </a:ext>
            </a:extLst>
          </p:cNvPr>
          <p:cNvSpPr txBox="1"/>
          <p:nvPr/>
        </p:nvSpPr>
        <p:spPr>
          <a:xfrm>
            <a:off x="9955370" y="6553874"/>
            <a:ext cx="21572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i="0" u="none" strike="noStrike" baseline="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ko-KR" sz="1000" b="1" i="0" u="none" strike="noStrike" baseline="0" dirty="0" err="1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ko-KR" sz="1000" b="1" i="0" u="none" strike="noStrike" baseline="0" dirty="0">
                <a:solidFill>
                  <a:srgbClr val="777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2012;367:2275-83.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8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ADVANCE III (sponsored by Medtronic)</a:t>
            </a:r>
          </a:p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NID: numbers of interval to detect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A0A7D4F7-79AF-46B1-95BE-B85BB2156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271886"/>
              </p:ext>
            </p:extLst>
          </p:nvPr>
        </p:nvGraphicFramePr>
        <p:xfrm>
          <a:off x="312822" y="2202625"/>
          <a:ext cx="9625738" cy="448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B32C74-C081-4FB8-822D-467281D4BF09}"/>
              </a:ext>
            </a:extLst>
          </p:cNvPr>
          <p:cNvSpPr txBox="1"/>
          <p:nvPr/>
        </p:nvSpPr>
        <p:spPr>
          <a:xfrm>
            <a:off x="9938560" y="6523636"/>
            <a:ext cx="2253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JAMA. 2013;309:1903-11.</a:t>
            </a:r>
          </a:p>
        </p:txBody>
      </p:sp>
    </p:spTree>
    <p:extLst>
      <p:ext uri="{BB962C8B-B14F-4D97-AF65-F5344CB8AC3E}">
        <p14:creationId xmlns:p14="http://schemas.microsoft.com/office/powerpoint/2010/main" val="250507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ADVANCE III (Medtronic)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0543D-04DB-4DBC-87FA-A2326DBFDD90}"/>
              </a:ext>
            </a:extLst>
          </p:cNvPr>
          <p:cNvSpPr txBox="1"/>
          <p:nvPr/>
        </p:nvSpPr>
        <p:spPr>
          <a:xfrm>
            <a:off x="9938560" y="6523636"/>
            <a:ext cx="2253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JAMA. 2013;309:1903-11.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99A4284-A505-4B4D-9C3F-F2EE0BDF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378"/>
            <a:ext cx="12192000" cy="41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Short vs Long detection interval</a:t>
            </a:r>
            <a:r>
              <a:rPr lang="ko-K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0543D-04DB-4DBC-87FA-A2326DBFDD90}"/>
              </a:ext>
            </a:extLst>
          </p:cNvPr>
          <p:cNvSpPr txBox="1"/>
          <p:nvPr/>
        </p:nvSpPr>
        <p:spPr>
          <a:xfrm>
            <a:off x="9982257" y="6636162"/>
            <a:ext cx="2209743" cy="279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Europace</a:t>
            </a:r>
            <a:r>
              <a:rPr lang="en-US" altLang="ko-KR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2016;18:159–183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0B4E4B-2713-45F4-BD25-E27C21AE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89" y="1989389"/>
            <a:ext cx="9388642" cy="44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8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933C0-340D-4F2E-A06B-8D56324F6BFE}"/>
              </a:ext>
            </a:extLst>
          </p:cNvPr>
          <p:cNvSpPr txBox="1"/>
          <p:nvPr/>
        </p:nvSpPr>
        <p:spPr>
          <a:xfrm>
            <a:off x="457200" y="1203158"/>
            <a:ext cx="11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SVT discriminator component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2DF9-BBDB-493A-BE75-CE8DCB303472}"/>
              </a:ext>
            </a:extLst>
          </p:cNvPr>
          <p:cNvSpPr txBox="1"/>
          <p:nvPr/>
        </p:nvSpPr>
        <p:spPr>
          <a:xfrm>
            <a:off x="330868" y="2144894"/>
            <a:ext cx="11309684" cy="326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000" b="1" i="0" u="none" strike="noStrike" baseline="0" dirty="0">
                <a:solidFill>
                  <a:srgbClr val="000000"/>
                </a:solidFill>
                <a:latin typeface="arial "/>
              </a:rPr>
              <a:t>Rejection of sinus tachycardia by onset (gradual</a:t>
            </a:r>
            <a:r>
              <a:rPr lang="ko-KR" altLang="en-US" sz="2000" b="1" i="0" u="none" strike="noStrike" baseline="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altLang="ko-KR" sz="2000" b="1" i="0" u="none" strike="noStrike" baseline="0" dirty="0">
                <a:solidFill>
                  <a:srgbClr val="000000"/>
                </a:solidFill>
                <a:latin typeface="arial "/>
              </a:rPr>
              <a:t>acceleration vs abrupt onset) </a:t>
            </a:r>
          </a:p>
          <a:p>
            <a:pPr>
              <a:lnSpc>
                <a:spcPct val="150000"/>
              </a:lnSpc>
            </a:pPr>
            <a:r>
              <a:rPr lang="en-US" altLang="ko-KR" sz="2000" b="0" i="0" u="none" strike="noStrike" baseline="0" dirty="0">
                <a:solidFill>
                  <a:srgbClr val="000000"/>
                </a:solidFill>
                <a:latin typeface="arial "/>
              </a:rPr>
              <a:t>      - </a:t>
            </a:r>
            <a:r>
              <a:rPr lang="ko-KR" altLang="en-US" sz="2000" b="0" i="0" u="none" strike="noStrike" baseline="0" dirty="0" err="1">
                <a:solidFill>
                  <a:srgbClr val="000000"/>
                </a:solidFill>
                <a:latin typeface="arial "/>
              </a:rPr>
              <a:t>빈맥</a:t>
            </a:r>
            <a:r>
              <a:rPr lang="ko-KR" altLang="en-US" sz="2000" b="0" i="0" u="none" strike="noStrike" baseline="0" dirty="0">
                <a:solidFill>
                  <a:srgbClr val="000000"/>
                </a:solidFill>
                <a:latin typeface="arial "/>
              </a:rPr>
              <a:t> 시작 단계에 </a:t>
            </a:r>
            <a:r>
              <a:rPr lang="en-US" altLang="ko-KR" sz="2000" b="0" i="0" u="none" strike="noStrike" baseline="0" dirty="0">
                <a:solidFill>
                  <a:srgbClr val="000000"/>
                </a:solidFill>
                <a:latin typeface="arial "/>
              </a:rPr>
              <a:t>1</a:t>
            </a:r>
            <a:r>
              <a:rPr lang="ko-KR" altLang="en-US" sz="2000" b="0" i="0" u="none" strike="noStrike" baseline="0" dirty="0">
                <a:solidFill>
                  <a:srgbClr val="000000"/>
                </a:solidFill>
                <a:latin typeface="arial "/>
              </a:rPr>
              <a:t>회만 적용 가능하며</a:t>
            </a:r>
            <a:r>
              <a:rPr lang="en-US" altLang="ko-KR" sz="2000" dirty="0">
                <a:solidFill>
                  <a:srgbClr val="000000"/>
                </a:solidFill>
                <a:latin typeface="arial "/>
              </a:rPr>
              <a:t>,</a:t>
            </a:r>
            <a:r>
              <a:rPr lang="ko-KR" altLang="en-US" sz="2000" dirty="0">
                <a:solidFill>
                  <a:srgbClr val="000000"/>
                </a:solidFill>
                <a:latin typeface="arial "/>
              </a:rPr>
              <a:t> 잘못 판단했을 때 수정할 수 없음</a:t>
            </a:r>
            <a:r>
              <a:rPr lang="en-US" altLang="ko-KR" sz="2000" dirty="0">
                <a:solidFill>
                  <a:srgbClr val="000000"/>
                </a:solidFill>
                <a:latin typeface="arial "/>
              </a:rPr>
              <a:t>.</a:t>
            </a:r>
            <a:endParaRPr lang="en-US" altLang="ko-KR" sz="2000" b="0" i="0" u="none" strike="noStrike" baseline="0" dirty="0">
              <a:solidFill>
                <a:srgbClr val="000000"/>
              </a:solidFill>
              <a:latin typeface="arial 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Interval stability (AF vs monomorphic VT)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      - polymorphic VT </a:t>
            </a:r>
            <a:r>
              <a:rPr lang="ko-KR" altLang="en-US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나 </a:t>
            </a: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monomorphic VT</a:t>
            </a:r>
            <a:r>
              <a:rPr lang="ko-KR" altLang="en-US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에도 </a:t>
            </a: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interval irregularity</a:t>
            </a:r>
            <a:r>
              <a:rPr lang="ko-KR" altLang="en-US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를 보일 수 있음</a:t>
            </a: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V</a:t>
            </a:r>
            <a:r>
              <a:rPr lang="ko-KR" altLang="en-US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rate</a:t>
            </a:r>
            <a:r>
              <a:rPr lang="ko-KR" altLang="en-US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&gt;  A</a:t>
            </a:r>
            <a:r>
              <a:rPr lang="ko-KR" altLang="en-US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rate</a:t>
            </a:r>
            <a:r>
              <a:rPr lang="ko-KR" altLang="en-US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/  AV dissociation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2000" b="1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Ventricular electrogram morphology discriminator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     - Aberrant conduction </a:t>
            </a:r>
            <a:r>
              <a:rPr lang="ko-KR" altLang="en-US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을 구분할 수 없고</a:t>
            </a: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, template</a:t>
            </a:r>
            <a:r>
              <a:rPr lang="ko-KR" altLang="en-US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 과 유사한 모양의 </a:t>
            </a: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VT</a:t>
            </a:r>
            <a:r>
              <a:rPr lang="ko-KR" altLang="en-US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도 나타날 수 있음</a:t>
            </a:r>
            <a:r>
              <a:rPr lang="en-US" altLang="ko-KR" sz="2000" dirty="0">
                <a:solidFill>
                  <a:srgbClr val="000000"/>
                </a:solidFill>
                <a:latin typeface="arial "/>
                <a:cs typeface="Arial" panose="020B0604020202020204" pitchFamily="34" charset="0"/>
              </a:rPr>
              <a:t>. </a:t>
            </a:r>
            <a:endParaRPr lang="ko-KR" altLang="en-US" sz="2000" dirty="0">
              <a:latin typeface="arial 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9D166-9B7F-4ADD-A864-37602554FB5E}"/>
              </a:ext>
            </a:extLst>
          </p:cNvPr>
          <p:cNvSpPr txBox="1"/>
          <p:nvPr/>
        </p:nvSpPr>
        <p:spPr>
          <a:xfrm>
            <a:off x="8975557" y="6520252"/>
            <a:ext cx="3080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0" i="0" u="none" strike="noStrike" baseline="0" dirty="0" err="1">
                <a:latin typeface="AdvOTb7819099"/>
              </a:rPr>
              <a:t>Europace</a:t>
            </a:r>
            <a:r>
              <a:rPr lang="en-US" altLang="ko-KR" sz="1800" b="0" i="0" u="none" strike="noStrike" baseline="0" dirty="0">
                <a:latin typeface="AdvOTb7819099"/>
              </a:rPr>
              <a:t> 2016;</a:t>
            </a:r>
            <a:r>
              <a:rPr lang="en-US" altLang="ko-KR" sz="1800" b="0" i="0" u="none" strike="noStrike" baseline="0" dirty="0">
                <a:latin typeface="AdvOT9069d8b3.B"/>
              </a:rPr>
              <a:t>18:</a:t>
            </a:r>
            <a:r>
              <a:rPr lang="en-US" altLang="ko-KR" sz="1800" b="0" i="0" u="none" strike="noStrike" baseline="0" dirty="0">
                <a:latin typeface="AdvOTb7819099"/>
              </a:rPr>
              <a:t>159–183</a:t>
            </a:r>
            <a:r>
              <a:rPr lang="ko-KR" alt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14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497</Words>
  <Application>Microsoft Office PowerPoint</Application>
  <PresentationFormat>와이드스크린</PresentationFormat>
  <Paragraphs>75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AdvOT9069d8b3.B</vt:lpstr>
      <vt:lpstr>AdvOTb7819099</vt:lpstr>
      <vt:lpstr>arial </vt:lpstr>
      <vt:lpstr>HGDNF O+ Adv O T 870b 30dc</vt:lpstr>
      <vt:lpstr>HY태고딕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80/M, ischemic CMP, s/p single chamber ICD </vt:lpstr>
      <vt:lpstr>PowerPoint 프레젠테이션</vt:lpstr>
      <vt:lpstr>PowerPoint 프레젠테이션</vt:lpstr>
      <vt:lpstr>ECG strip during DC cardioversion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지혜</dc:creator>
  <cp:lastModifiedBy>Lee Ji Hyun</cp:lastModifiedBy>
  <cp:revision>33</cp:revision>
  <dcterms:created xsi:type="dcterms:W3CDTF">2021-09-30T03:40:03Z</dcterms:created>
  <dcterms:modified xsi:type="dcterms:W3CDTF">2021-11-06T18:22:18Z</dcterms:modified>
</cp:coreProperties>
</file>